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408766-FBDA-4027-8314-D3233F88EFFD}">
  <a:tblStyle styleId="{97408766-FBDA-4027-8314-D3233F88EF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2c90a5c49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2c90a5c49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2c90a5c49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2c90a5c49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2c90a5c49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2c90a5c49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2c90a5c49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2c90a5c49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2c90a5c49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2c90a5c49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2c90a5c49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2c90a5c49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2c90a5c49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2c90a5c49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2c90a5c49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2c90a5c49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Database 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2c90a5c49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2c90a5c49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2c90a5c49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2c90a5c4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2c90a5c49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2c90a5c49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2c90a5c49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2c90a5c49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2c90a5c49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2c90a5c49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2c90a5c49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2c90a5c49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AvinashBunga/CIS622-Data-Architecture-for-Business-Analytics.git" TargetMode="External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github.com/AvinashBunga/CIS622-Data-Architecture-for-Business-Analytics/blob/7b875fb08d6dda824ed31ce525a35eece7f82b01/622_Unit%203/622%20Unit%203%20Part%202%20work%20-%20AvinashBunga%20Unit3%20-%20622U3.drawio.pdf" TargetMode="External"/><Relationship Id="rId5" Type="http://schemas.openxmlformats.org/officeDocument/2006/relationships/hyperlink" Target="https://github.com/AvinashBunga/CIS622-Data-Architecture-for-Business-Analytics/blob/7b875fb08d6dda824ed31ce525a35eece7f82b01/622_Unit%203/622%20Unit%203%20Part%202%20work%20-%20AvinashBunga%20Unit3%20-%20622U3.drawio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4294967295" type="title"/>
          </p:nvPr>
        </p:nvSpPr>
        <p:spPr>
          <a:xfrm>
            <a:off x="137250" y="319500"/>
            <a:ext cx="8869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0937"/>
              <a:buNone/>
            </a:pPr>
            <a:r>
              <a:rPr b="1" lang="en" sz="3200"/>
              <a:t>Proposal for Transition to Non-Relational Database</a:t>
            </a:r>
            <a:endParaRPr b="1" sz="3200"/>
          </a:p>
        </p:txBody>
      </p:sp>
      <p:sp>
        <p:nvSpPr>
          <p:cNvPr id="135" name="Google Shape;135;p13"/>
          <p:cNvSpPr txBox="1"/>
          <p:nvPr>
            <p:ph idx="4294967295" type="body"/>
          </p:nvPr>
        </p:nvSpPr>
        <p:spPr>
          <a:xfrm>
            <a:off x="1052550" y="1686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All T20 Internationals Dataset (2005 - 2023)</a:t>
            </a:r>
            <a:endParaRPr b="1"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Avinash Bunga</a:t>
            </a:r>
            <a:endParaRPr b="1"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Information Systems and Business Analytics, Park University CIS622DLAF2P2023</a:t>
            </a:r>
            <a:endParaRPr b="1"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Data Architecture for Business Analytics Professor: Gulnoza Khakimova</a:t>
            </a:r>
            <a:endParaRPr b="1"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Unit 8: Discussion - Dec 6, 2023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200" y="3547250"/>
            <a:ext cx="1451049" cy="145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37250" y="4488600"/>
            <a:ext cx="14478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idx="4294967295" type="title"/>
          </p:nvPr>
        </p:nvSpPr>
        <p:spPr>
          <a:xfrm>
            <a:off x="148450" y="185925"/>
            <a:ext cx="8780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 - Switching to a non-relational database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4" name="Google Shape;224;p22"/>
          <p:cNvSpPr txBox="1"/>
          <p:nvPr>
            <p:ph idx="4294967295" type="body"/>
          </p:nvPr>
        </p:nvSpPr>
        <p:spPr>
          <a:xfrm>
            <a:off x="629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Integration Issues</a:t>
            </a:r>
            <a:endParaRPr b="1">
              <a:solidFill>
                <a:srgbClr val="D9D9D9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200"/>
              <a:buChar char="●"/>
            </a:pPr>
            <a:r>
              <a:rPr lang="en" sz="1200">
                <a:solidFill>
                  <a:srgbClr val="D9D9D9"/>
                </a:solidFill>
              </a:rPr>
              <a:t>Integrating non-relational databases with existing applications that are designed for relational databases can be challenging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225" name="Google Shape;225;p22"/>
          <p:cNvSpPr txBox="1"/>
          <p:nvPr>
            <p:ph idx="4294967295" type="body"/>
          </p:nvPr>
        </p:nvSpPr>
        <p:spPr>
          <a:xfrm>
            <a:off x="29960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Query Performance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Complex queries can be less efficient in non-relational databases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226" name="Google Shape;226;p22"/>
          <p:cNvSpPr txBox="1"/>
          <p:nvPr>
            <p:ph idx="4294967295" type="body"/>
          </p:nvPr>
        </p:nvSpPr>
        <p:spPr>
          <a:xfrm>
            <a:off x="599575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Support and Community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lang="en">
                <a:solidFill>
                  <a:srgbClr val="D9D9D9"/>
                </a:solidFill>
              </a:rPr>
              <a:t>Support community for non-relational databases may be smaller, making it harder to find solutions to problems</a:t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 b="3608" l="0" r="0" t="3618"/>
          <a:stretch/>
        </p:blipFill>
        <p:spPr>
          <a:xfrm>
            <a:off x="254175" y="2434450"/>
            <a:ext cx="2771651" cy="257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 rotWithShape="1">
          <a:blip r:embed="rId4">
            <a:alphaModFix/>
          </a:blip>
          <a:srcRect b="1941" l="0" r="0" t="1941"/>
          <a:stretch/>
        </p:blipFill>
        <p:spPr>
          <a:xfrm>
            <a:off x="3271525" y="2434450"/>
            <a:ext cx="2675174" cy="257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5">
            <a:alphaModFix/>
          </a:blip>
          <a:srcRect b="3016" l="0" r="0" t="3016"/>
          <a:stretch/>
        </p:blipFill>
        <p:spPr>
          <a:xfrm>
            <a:off x="6192400" y="2434450"/>
            <a:ext cx="2736451" cy="257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>
            <p:ph idx="4294967295" type="title"/>
          </p:nvPr>
        </p:nvSpPr>
        <p:spPr>
          <a:xfrm>
            <a:off x="148450" y="185925"/>
            <a:ext cx="8780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Recommendation: The Non-Relational Upgrade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5" name="Google Shape;235;p23"/>
          <p:cNvSpPr txBox="1"/>
          <p:nvPr>
            <p:ph idx="4294967295" type="body"/>
          </p:nvPr>
        </p:nvSpPr>
        <p:spPr>
          <a:xfrm>
            <a:off x="629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Agility for Analytics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200"/>
              <a:buChar char="●"/>
            </a:pPr>
            <a:r>
              <a:rPr b="1" lang="en" sz="1200">
                <a:solidFill>
                  <a:srgbClr val="D9D9D9"/>
                </a:solidFill>
              </a:rPr>
              <a:t>Rapid querying across vast datasets</a:t>
            </a:r>
            <a:r>
              <a:rPr lang="en" sz="1200">
                <a:solidFill>
                  <a:srgbClr val="D9D9D9"/>
                </a:solidFill>
              </a:rPr>
              <a:t>, a boon for T20 cricket analytics.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236" name="Google Shape;236;p23"/>
          <p:cNvSpPr txBox="1"/>
          <p:nvPr>
            <p:ph idx="4294967295" type="body"/>
          </p:nvPr>
        </p:nvSpPr>
        <p:spPr>
          <a:xfrm>
            <a:off x="29960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Rich Media Management: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lang="en">
                <a:solidFill>
                  <a:srgbClr val="D9D9D9"/>
                </a:solidFill>
              </a:rPr>
              <a:t>Seamlessly </a:t>
            </a:r>
            <a:r>
              <a:rPr b="1" lang="en">
                <a:solidFill>
                  <a:srgbClr val="D9D9D9"/>
                </a:solidFill>
              </a:rPr>
              <a:t>handle diverse data types</a:t>
            </a:r>
            <a:r>
              <a:rPr lang="en">
                <a:solidFill>
                  <a:srgbClr val="D9D9D9"/>
                </a:solidFill>
              </a:rPr>
              <a:t>, from </a:t>
            </a:r>
            <a:r>
              <a:rPr b="1" lang="en">
                <a:solidFill>
                  <a:srgbClr val="D9D9D9"/>
                </a:solidFill>
              </a:rPr>
              <a:t>player stats to match images and videos</a:t>
            </a:r>
            <a:r>
              <a:rPr lang="en">
                <a:solidFill>
                  <a:srgbClr val="D9D9D9"/>
                </a:solidFill>
              </a:rPr>
              <a:t>.</a:t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237" name="Google Shape;237;p23"/>
          <p:cNvSpPr txBox="1"/>
          <p:nvPr>
            <p:ph idx="4294967295" type="body"/>
          </p:nvPr>
        </p:nvSpPr>
        <p:spPr>
          <a:xfrm>
            <a:off x="599575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Scalability for Growth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Effortlessly scale during high-traffic events</a:t>
            </a:r>
            <a:r>
              <a:rPr lang="en">
                <a:solidFill>
                  <a:srgbClr val="D9D9D9"/>
                </a:solidFill>
              </a:rPr>
              <a:t> like tournaments without compromising performance</a:t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 b="3608" l="0" r="0" t="3618"/>
          <a:stretch/>
        </p:blipFill>
        <p:spPr>
          <a:xfrm>
            <a:off x="254175" y="2434450"/>
            <a:ext cx="2771651" cy="257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4">
            <a:alphaModFix/>
          </a:blip>
          <a:srcRect b="5944" l="0" r="0" t="0"/>
          <a:stretch/>
        </p:blipFill>
        <p:spPr>
          <a:xfrm>
            <a:off x="3271525" y="2434450"/>
            <a:ext cx="2675174" cy="251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5">
            <a:alphaModFix/>
          </a:blip>
          <a:srcRect b="3016" l="0" r="13562" t="17390"/>
          <a:stretch/>
        </p:blipFill>
        <p:spPr>
          <a:xfrm>
            <a:off x="6192400" y="2434450"/>
            <a:ext cx="2732580" cy="25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idx="4294967295" type="title"/>
          </p:nvPr>
        </p:nvSpPr>
        <p:spPr>
          <a:xfrm>
            <a:off x="148450" y="185925"/>
            <a:ext cx="8780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Recommendation: The Non-Relational Upgrade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6" name="Google Shape;246;p24"/>
          <p:cNvSpPr txBox="1"/>
          <p:nvPr>
            <p:ph idx="4294967295" type="body"/>
          </p:nvPr>
        </p:nvSpPr>
        <p:spPr>
          <a:xfrm>
            <a:off x="629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Live Event - Data Capture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200"/>
              <a:buChar char="●"/>
            </a:pPr>
            <a:r>
              <a:rPr b="1" lang="en" sz="1200">
                <a:solidFill>
                  <a:srgbClr val="D9D9D9"/>
                </a:solidFill>
              </a:rPr>
              <a:t>Capturing and analyzing data from live matches, including commentary, player tracking, and audience interactions</a:t>
            </a:r>
            <a:r>
              <a:rPr lang="en" sz="1200">
                <a:solidFill>
                  <a:srgbClr val="D9D9D9"/>
                </a:solidFill>
              </a:rPr>
              <a:t>.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247" name="Google Shape;247;p24"/>
          <p:cNvSpPr txBox="1"/>
          <p:nvPr>
            <p:ph idx="4294967295" type="body"/>
          </p:nvPr>
        </p:nvSpPr>
        <p:spPr>
          <a:xfrm>
            <a:off x="29960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Learning Readiness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lang="en">
                <a:solidFill>
                  <a:srgbClr val="D9D9D9"/>
                </a:solidFill>
              </a:rPr>
              <a:t>Equip for </a:t>
            </a:r>
            <a:r>
              <a:rPr b="1" lang="en">
                <a:solidFill>
                  <a:srgbClr val="D9D9D9"/>
                </a:solidFill>
              </a:rPr>
              <a:t>AI</a:t>
            </a:r>
            <a:r>
              <a:rPr lang="en">
                <a:solidFill>
                  <a:srgbClr val="D9D9D9"/>
                </a:solidFill>
              </a:rPr>
              <a:t> with a database that simplifies the use of diverse data sets for predictive analysis and automated insights</a:t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248" name="Google Shape;248;p24"/>
          <p:cNvSpPr txBox="1"/>
          <p:nvPr>
            <p:ph idx="4294967295" type="body"/>
          </p:nvPr>
        </p:nvSpPr>
        <p:spPr>
          <a:xfrm>
            <a:off x="599575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Match Forecasting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Predictive analytics</a:t>
            </a:r>
            <a:r>
              <a:rPr lang="en">
                <a:solidFill>
                  <a:srgbClr val="D9D9D9"/>
                </a:solidFill>
              </a:rPr>
              <a:t> for sharper insights into T20 cricket trends.</a:t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 rotWithShape="1">
          <a:blip r:embed="rId3">
            <a:alphaModFix/>
          </a:blip>
          <a:srcRect b="3608" l="0" r="0" t="3618"/>
          <a:stretch/>
        </p:blipFill>
        <p:spPr>
          <a:xfrm>
            <a:off x="254175" y="2434450"/>
            <a:ext cx="2771651" cy="257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4">
            <a:alphaModFix/>
          </a:blip>
          <a:srcRect b="6905" l="0" r="0" t="1995"/>
          <a:stretch/>
        </p:blipFill>
        <p:spPr>
          <a:xfrm>
            <a:off x="3222788" y="2489587"/>
            <a:ext cx="2675174" cy="251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5">
            <a:alphaModFix/>
          </a:blip>
          <a:srcRect b="25651" l="0" r="19891" t="3956"/>
          <a:stretch/>
        </p:blipFill>
        <p:spPr>
          <a:xfrm>
            <a:off x="6094925" y="2462025"/>
            <a:ext cx="2863626" cy="257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idx="4294967295" type="title"/>
          </p:nvPr>
        </p:nvSpPr>
        <p:spPr>
          <a:xfrm>
            <a:off x="192975" y="148825"/>
            <a:ext cx="8832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 - Towards a Data-Driven Future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7" name="Google Shape;257;p25"/>
          <p:cNvSpPr txBox="1"/>
          <p:nvPr/>
        </p:nvSpPr>
        <p:spPr>
          <a:xfrm>
            <a:off x="200400" y="809000"/>
            <a:ext cx="4371600" cy="4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Journey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Evaluated</a:t>
            </a: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our </a:t>
            </a:r>
            <a:r>
              <a:rPr b="1"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current relational database's limitations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Explored the </a:t>
            </a:r>
            <a:r>
              <a:rPr b="1"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Pros and Cons</a:t>
            </a: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of a non-relational system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Recommended</a:t>
            </a: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a strategic shift to enhance our data analytics capabilities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Next Steps: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Executive </a:t>
            </a:r>
            <a:r>
              <a:rPr b="1"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approval</a:t>
            </a: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for transition strategy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Initiate a </a:t>
            </a:r>
            <a:r>
              <a:rPr b="1"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pilot migration project</a:t>
            </a:r>
            <a:endParaRPr b="1"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Gradual rollout</a:t>
            </a: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with continuous evaluation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50" y="764475"/>
            <a:ext cx="3862950" cy="38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type="title"/>
          </p:nvPr>
        </p:nvSpPr>
        <p:spPr>
          <a:xfrm>
            <a:off x="1297500" y="393750"/>
            <a:ext cx="70389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Q&amp;A - Your Insights Matter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4" name="Google Shape;264;p26"/>
          <p:cNvSpPr txBox="1"/>
          <p:nvPr>
            <p:ph idx="1" type="body"/>
          </p:nvPr>
        </p:nvSpPr>
        <p:spPr>
          <a:xfrm>
            <a:off x="1297500" y="1043750"/>
            <a:ext cx="70389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I'm eager to hear your thoughts and engage in fruitful discussions based on the peer reviews.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Let’s collaborate and refine our strategies towards a more dynamic data infrastructure.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Follow the ongoing project updates and connect for deeper insights on my GitHub: [</a:t>
            </a:r>
            <a:r>
              <a:rPr lang="en" u="sng">
                <a:solidFill>
                  <a:schemeClr val="hlink"/>
                </a:solidFill>
                <a:hlinkClick r:id="rId3"/>
              </a:rPr>
              <a:t>YourGitHubLink</a:t>
            </a:r>
            <a:r>
              <a:rPr lang="en"/>
              <a:t>]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welcome your questions, critiques, and ideas to enhance our understanding and approach.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6"/>
          <p:cNvPicPr preferRelativeResize="0"/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>
            <a:off x="5329050" y="3688975"/>
            <a:ext cx="3466600" cy="1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idx="4294967295" type="title"/>
          </p:nvPr>
        </p:nvSpPr>
        <p:spPr>
          <a:xfrm>
            <a:off x="367350" y="327225"/>
            <a:ext cx="84093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 Thank You for Your Engagement</a:t>
            </a:r>
            <a:endParaRPr b="1" sz="3300"/>
          </a:p>
        </p:txBody>
      </p:sp>
      <p:sp>
        <p:nvSpPr>
          <p:cNvPr id="271" name="Google Shape;271;p27"/>
          <p:cNvSpPr txBox="1"/>
          <p:nvPr>
            <p:ph idx="4294967295" type="body"/>
          </p:nvPr>
        </p:nvSpPr>
        <p:spPr>
          <a:xfrm>
            <a:off x="3933725" y="1672787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94"/>
              <a:t>"Special thanks to our Professor, Gulnoza Khakimova for guiding our learning journey and paving the way for our progress."</a:t>
            </a:r>
            <a:endParaRPr sz="609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 txBox="1"/>
          <p:nvPr>
            <p:ph idx="4294967295" type="body"/>
          </p:nvPr>
        </p:nvSpPr>
        <p:spPr>
          <a:xfrm>
            <a:off x="4245450" y="303297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"A heartfelt thank you to my classmates for the enriching discussions and shared learning experiences."</a:t>
            </a:r>
            <a:endParaRPr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75725"/>
            <a:ext cx="3217249" cy="32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Welcome to Our Data Evolution Journey</a:t>
            </a:r>
            <a:endParaRPr b="1"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043750"/>
            <a:ext cx="47118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28"/>
              <a:t>Presentation Purpose</a:t>
            </a:r>
            <a:endParaRPr b="1" sz="2428"/>
          </a:p>
          <a:p>
            <a:pPr indent="-33654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" sz="2428">
                <a:solidFill>
                  <a:srgbClr val="D9D9D9"/>
                </a:solidFill>
              </a:rPr>
              <a:t>Proposal for </a:t>
            </a:r>
            <a:r>
              <a:rPr b="1" lang="en" sz="2428">
                <a:solidFill>
                  <a:srgbClr val="D9D9D9"/>
                </a:solidFill>
              </a:rPr>
              <a:t>transitioning</a:t>
            </a:r>
            <a:r>
              <a:rPr lang="en" sz="2428">
                <a:solidFill>
                  <a:srgbClr val="D9D9D9"/>
                </a:solidFill>
              </a:rPr>
              <a:t> to a </a:t>
            </a:r>
            <a:r>
              <a:rPr b="1" lang="en" sz="2428">
                <a:solidFill>
                  <a:srgbClr val="D9D9D9"/>
                </a:solidFill>
              </a:rPr>
              <a:t>non-relational database</a:t>
            </a:r>
            <a:r>
              <a:rPr lang="en" sz="2428">
                <a:solidFill>
                  <a:srgbClr val="D9D9D9"/>
                </a:solidFill>
              </a:rPr>
              <a:t> framework.</a:t>
            </a:r>
            <a:endParaRPr sz="2428">
              <a:solidFill>
                <a:srgbClr val="D9D9D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28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28"/>
              <a:t>Agenda Overview</a:t>
            </a:r>
            <a:endParaRPr b="1" sz="2428"/>
          </a:p>
          <a:p>
            <a:pPr indent="-336546" lvl="0" marL="4572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b="1" lang="en" sz="2428">
                <a:solidFill>
                  <a:srgbClr val="D9D9D9"/>
                </a:solidFill>
              </a:rPr>
              <a:t>Current</a:t>
            </a:r>
            <a:r>
              <a:rPr lang="en" sz="2428">
                <a:solidFill>
                  <a:srgbClr val="D9D9D9"/>
                </a:solidFill>
              </a:rPr>
              <a:t> </a:t>
            </a:r>
            <a:r>
              <a:rPr b="1" lang="en" sz="2428">
                <a:solidFill>
                  <a:srgbClr val="D9D9D9"/>
                </a:solidFill>
              </a:rPr>
              <a:t>relational database </a:t>
            </a:r>
            <a:r>
              <a:rPr lang="en" sz="2428">
                <a:solidFill>
                  <a:srgbClr val="D9D9D9"/>
                </a:solidFill>
              </a:rPr>
              <a:t>setup</a:t>
            </a:r>
            <a:endParaRPr sz="2428">
              <a:solidFill>
                <a:srgbClr val="D9D9D9"/>
              </a:solidFill>
            </a:endParaRPr>
          </a:p>
          <a:p>
            <a:pPr indent="-336546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b="1" lang="en" sz="2428">
                <a:solidFill>
                  <a:srgbClr val="D9D9D9"/>
                </a:solidFill>
              </a:rPr>
              <a:t>Pros and Cons </a:t>
            </a:r>
            <a:r>
              <a:rPr lang="en" sz="2428">
                <a:solidFill>
                  <a:srgbClr val="D9D9D9"/>
                </a:solidFill>
              </a:rPr>
              <a:t>of adopting a non-relational system</a:t>
            </a:r>
            <a:endParaRPr sz="2428">
              <a:solidFill>
                <a:srgbClr val="D9D9D9"/>
              </a:solidFill>
            </a:endParaRPr>
          </a:p>
          <a:p>
            <a:pPr indent="-336546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" sz="2428">
                <a:solidFill>
                  <a:srgbClr val="D9D9D9"/>
                </a:solidFill>
              </a:rPr>
              <a:t> Tailored </a:t>
            </a:r>
            <a:r>
              <a:rPr b="1" lang="en" sz="2428">
                <a:solidFill>
                  <a:srgbClr val="D9D9D9"/>
                </a:solidFill>
              </a:rPr>
              <a:t>recommendation</a:t>
            </a:r>
            <a:r>
              <a:rPr lang="en" sz="2428">
                <a:solidFill>
                  <a:srgbClr val="D9D9D9"/>
                </a:solidFill>
              </a:rPr>
              <a:t> for this strategic shift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 rotWithShape="1">
          <a:blip r:embed="rId3">
            <a:alphaModFix amt="21000"/>
          </a:blip>
          <a:srcRect b="0" l="33879" r="26472" t="0"/>
          <a:stretch/>
        </p:blipFill>
        <p:spPr>
          <a:xfrm>
            <a:off x="6135075" y="0"/>
            <a:ext cx="4075349" cy="57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"All T20 Internationals Dataset" Framework</a:t>
            </a:r>
            <a:endParaRPr b="1"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931050"/>
            <a:ext cx="7630800" cy="13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44"/>
              <a:t>All_T20_Internationals_Dataset_2005_2023</a:t>
            </a:r>
            <a:endParaRPr b="1" sz="2044"/>
          </a:p>
          <a:p>
            <a:pPr indent="-31947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b="1" lang="en" sz="2044">
                <a:solidFill>
                  <a:srgbClr val="D9D9D9"/>
                </a:solidFill>
              </a:rPr>
              <a:t>Purpose of the Database: </a:t>
            </a:r>
            <a:r>
              <a:rPr lang="en" sz="2044">
                <a:solidFill>
                  <a:srgbClr val="D9D9D9"/>
                </a:solidFill>
              </a:rPr>
              <a:t>To maintain a comprehensive record of all T20 International cricket matches played </a:t>
            </a:r>
            <a:r>
              <a:rPr b="1" lang="en" sz="2044">
                <a:solidFill>
                  <a:srgbClr val="D9D9D9"/>
                </a:solidFill>
              </a:rPr>
              <a:t>between 2005 and 2023</a:t>
            </a:r>
            <a:endParaRPr b="1" sz="2044">
              <a:solidFill>
                <a:srgbClr val="D9D9D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51" name="Google Shape;151;p15"/>
          <p:cNvSpPr txBox="1"/>
          <p:nvPr/>
        </p:nvSpPr>
        <p:spPr>
          <a:xfrm>
            <a:off x="233550" y="2056950"/>
            <a:ext cx="2829300" cy="28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Core Components: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12 tables.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52" name="Google Shape;152;p15"/>
          <p:cNvGraphicFramePr/>
          <p:nvPr/>
        </p:nvGraphicFramePr>
        <p:xfrm>
          <a:off x="233550" y="253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{97408766-FBDA-4027-8314-D3233F88EFFD}</a:tableStyleId>
              </a:tblPr>
              <a:tblGrid>
                <a:gridCol w="1352025"/>
                <a:gridCol w="1352025"/>
              </a:tblGrid>
              <a:tr h="39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Player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Team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Match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Wicket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BattingCard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BowlingCard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MatchPlayers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TeamCaptain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Referee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Umpire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Series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</a:rPr>
                        <a:t>Venue</a:t>
                      </a:r>
                      <a:endParaRPr b="1" sz="12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3" name="Google Shape;153;p15"/>
          <p:cNvSpPr txBox="1"/>
          <p:nvPr/>
        </p:nvSpPr>
        <p:spPr>
          <a:xfrm>
            <a:off x="3206700" y="2056950"/>
            <a:ext cx="2443200" cy="28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Relationships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Interconnected using a Primary Key (</a:t>
            </a:r>
            <a:r>
              <a:rPr b="1"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PK</a:t>
            </a: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linked to other tables through Foreign Keys (</a:t>
            </a:r>
            <a:r>
              <a:rPr b="1"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FK</a:t>
            </a: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5838500" y="2056950"/>
            <a:ext cx="2991000" cy="28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Snapshot Example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996" y="2374151"/>
            <a:ext cx="3083226" cy="27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idx="4294967295" type="title"/>
          </p:nvPr>
        </p:nvSpPr>
        <p:spPr>
          <a:xfrm>
            <a:off x="193050" y="276975"/>
            <a:ext cx="87579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Physical Entity Relationship Diagram (ERD)</a:t>
            </a:r>
            <a:endParaRPr sz="2688"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5525"/>
            <a:ext cx="8839204" cy="3396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/>
        </p:nvSpPr>
        <p:spPr>
          <a:xfrm>
            <a:off x="4077975" y="4985175"/>
            <a:ext cx="508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7643950" y="4661775"/>
            <a:ext cx="1239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- </a:t>
            </a:r>
            <a:r>
              <a:rPr b="1" lang="en" sz="1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idx="4294967295" type="title"/>
          </p:nvPr>
        </p:nvSpPr>
        <p:spPr>
          <a:xfrm>
            <a:off x="107800" y="187150"/>
            <a:ext cx="88746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 of Current System</a:t>
            </a:r>
            <a:endParaRPr b="1"/>
          </a:p>
        </p:txBody>
      </p:sp>
      <p:sp>
        <p:nvSpPr>
          <p:cNvPr id="169" name="Google Shape;169;p17"/>
          <p:cNvSpPr txBox="1"/>
          <p:nvPr>
            <p:ph idx="4294967295" type="body"/>
          </p:nvPr>
        </p:nvSpPr>
        <p:spPr>
          <a:xfrm>
            <a:off x="629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Slow Performance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lang="en">
                <a:solidFill>
                  <a:srgbClr val="D9D9D9"/>
                </a:solidFill>
              </a:rPr>
              <a:t>As the amount of </a:t>
            </a:r>
            <a:r>
              <a:rPr b="1" lang="en">
                <a:solidFill>
                  <a:srgbClr val="D9D9D9"/>
                </a:solidFill>
              </a:rPr>
              <a:t>data grows</a:t>
            </a:r>
            <a:r>
              <a:rPr lang="en">
                <a:solidFill>
                  <a:srgbClr val="D9D9D9"/>
                </a:solidFill>
              </a:rPr>
              <a:t>, the </a:t>
            </a:r>
            <a:r>
              <a:rPr b="1" lang="en">
                <a:solidFill>
                  <a:srgbClr val="D9D9D9"/>
                </a:solidFill>
              </a:rPr>
              <a:t>database can slow down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 b="0" l="-2360" r="2359" t="15454"/>
          <a:stretch/>
        </p:blipFill>
        <p:spPr>
          <a:xfrm>
            <a:off x="204813" y="2347150"/>
            <a:ext cx="30419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>
            <p:ph idx="4294967295" type="body"/>
          </p:nvPr>
        </p:nvSpPr>
        <p:spPr>
          <a:xfrm>
            <a:off x="3172338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 to Change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Tough to make changes</a:t>
            </a:r>
            <a:r>
              <a:rPr lang="en">
                <a:solidFill>
                  <a:srgbClr val="D9D9D9"/>
                </a:solidFill>
              </a:rPr>
              <a:t> to the database structure if we need to </a:t>
            </a:r>
            <a:r>
              <a:rPr b="1" lang="en">
                <a:solidFill>
                  <a:srgbClr val="D9D9D9"/>
                </a:solidFill>
              </a:rPr>
              <a:t>store new types of data 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850" y="2334600"/>
            <a:ext cx="2596851" cy="259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>
            <p:ph idx="4294967295" type="body"/>
          </p:nvPr>
        </p:nvSpPr>
        <p:spPr>
          <a:xfrm>
            <a:off x="60627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Costly Upgrades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Growing our database can be expensive,</a:t>
            </a:r>
            <a:r>
              <a:rPr lang="en">
                <a:solidFill>
                  <a:srgbClr val="D9D9D9"/>
                </a:solidFill>
              </a:rPr>
              <a:t> requiring </a:t>
            </a:r>
            <a:r>
              <a:rPr b="1" lang="en">
                <a:solidFill>
                  <a:srgbClr val="D9D9D9"/>
                </a:solidFill>
              </a:rPr>
              <a:t>better hardware or software</a:t>
            </a:r>
            <a:r>
              <a:rPr lang="en">
                <a:solidFill>
                  <a:srgbClr val="D9D9D9"/>
                </a:solidFill>
              </a:rPr>
              <a:t>.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174" name="Google Shape;17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1800" y="2312550"/>
            <a:ext cx="2693875" cy="26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idx="4294967295" type="title"/>
          </p:nvPr>
        </p:nvSpPr>
        <p:spPr>
          <a:xfrm>
            <a:off x="107800" y="187150"/>
            <a:ext cx="88746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 of Current System</a:t>
            </a:r>
            <a:endParaRPr b="1"/>
          </a:p>
        </p:txBody>
      </p:sp>
      <p:sp>
        <p:nvSpPr>
          <p:cNvPr id="180" name="Google Shape;180;p18"/>
          <p:cNvSpPr txBox="1"/>
          <p:nvPr>
            <p:ph idx="4294967295" type="body"/>
          </p:nvPr>
        </p:nvSpPr>
        <p:spPr>
          <a:xfrm>
            <a:off x="629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Struggles with Varied Data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lang="en">
                <a:solidFill>
                  <a:srgbClr val="D9D9D9"/>
                </a:solidFill>
              </a:rPr>
              <a:t>Our current system </a:t>
            </a:r>
            <a:r>
              <a:rPr b="1" lang="en">
                <a:solidFill>
                  <a:srgbClr val="D9D9D9"/>
                </a:solidFill>
              </a:rPr>
              <a:t>isn't the best </a:t>
            </a:r>
            <a:r>
              <a:rPr lang="en">
                <a:solidFill>
                  <a:srgbClr val="D9D9D9"/>
                </a:solidFill>
              </a:rPr>
              <a:t>at dealing with </a:t>
            </a:r>
            <a:r>
              <a:rPr b="1" lang="en">
                <a:solidFill>
                  <a:srgbClr val="D9D9D9"/>
                </a:solidFill>
              </a:rPr>
              <a:t>data like photos or social media posts</a:t>
            </a:r>
            <a:r>
              <a:rPr lang="en">
                <a:solidFill>
                  <a:srgbClr val="D9D9D9"/>
                </a:solidFill>
              </a:rPr>
              <a:t>.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 b="15454" l="0" r="0" t="0"/>
          <a:stretch/>
        </p:blipFill>
        <p:spPr>
          <a:xfrm>
            <a:off x="204813" y="2347150"/>
            <a:ext cx="30419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/>
          <p:nvPr>
            <p:ph idx="4294967295" type="body"/>
          </p:nvPr>
        </p:nvSpPr>
        <p:spPr>
          <a:xfrm>
            <a:off x="3172338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Complex Relationships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lang="en">
                <a:solidFill>
                  <a:srgbClr val="D9D9D9"/>
                </a:solidFill>
              </a:rPr>
              <a:t>Our </a:t>
            </a:r>
            <a:r>
              <a:rPr b="1" lang="en">
                <a:solidFill>
                  <a:srgbClr val="D9D9D9"/>
                </a:solidFill>
              </a:rPr>
              <a:t>relational database can get tangled </a:t>
            </a:r>
            <a:r>
              <a:rPr lang="en">
                <a:solidFill>
                  <a:srgbClr val="D9D9D9"/>
                </a:solidFill>
              </a:rPr>
              <a:t>with </a:t>
            </a:r>
            <a:r>
              <a:rPr b="1" lang="en">
                <a:solidFill>
                  <a:srgbClr val="D9D9D9"/>
                </a:solidFill>
              </a:rPr>
              <a:t>too many links between tables,</a:t>
            </a:r>
            <a:r>
              <a:rPr lang="en">
                <a:solidFill>
                  <a:srgbClr val="D9D9D9"/>
                </a:solidFill>
              </a:rPr>
              <a:t> making it hard to manage and understand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183" name="Google Shape;18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5850" y="2334600"/>
            <a:ext cx="2596851" cy="259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>
            <p:ph idx="4294967295" type="body"/>
          </p:nvPr>
        </p:nvSpPr>
        <p:spPr>
          <a:xfrm>
            <a:off x="60627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Rigid Schemas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lang="en">
                <a:solidFill>
                  <a:srgbClr val="D9D9D9"/>
                </a:solidFill>
              </a:rPr>
              <a:t>Any </a:t>
            </a:r>
            <a:r>
              <a:rPr b="1" lang="en">
                <a:solidFill>
                  <a:srgbClr val="D9D9D9"/>
                </a:solidFill>
              </a:rPr>
              <a:t>new data type requires a redesign</a:t>
            </a:r>
            <a:r>
              <a:rPr lang="en">
                <a:solidFill>
                  <a:srgbClr val="D9D9D9"/>
                </a:solidFill>
              </a:rPr>
              <a:t> of the </a:t>
            </a:r>
            <a:r>
              <a:rPr b="1" lang="en">
                <a:solidFill>
                  <a:srgbClr val="D9D9D9"/>
                </a:solidFill>
              </a:rPr>
              <a:t>database schema</a:t>
            </a:r>
            <a:r>
              <a:rPr lang="en">
                <a:solidFill>
                  <a:srgbClr val="D9D9D9"/>
                </a:solidFill>
              </a:rPr>
              <a:t>, disrupt our operations.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 rotWithShape="1">
          <a:blip r:embed="rId5">
            <a:alphaModFix/>
          </a:blip>
          <a:srcRect b="980" l="0" r="0" t="980"/>
          <a:stretch/>
        </p:blipFill>
        <p:spPr>
          <a:xfrm>
            <a:off x="6281800" y="2312550"/>
            <a:ext cx="2693875" cy="26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idx="4294967295" type="title"/>
          </p:nvPr>
        </p:nvSpPr>
        <p:spPr>
          <a:xfrm>
            <a:off x="148450" y="185925"/>
            <a:ext cx="8780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Pros - Switching to a non-relational database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1" name="Google Shape;191;p19"/>
          <p:cNvSpPr txBox="1"/>
          <p:nvPr>
            <p:ph idx="4294967295" type="body"/>
          </p:nvPr>
        </p:nvSpPr>
        <p:spPr>
          <a:xfrm>
            <a:off x="629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Enhanced Flexibility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Don't require a fixed schema,</a:t>
            </a:r>
            <a:r>
              <a:rPr lang="en">
                <a:solidFill>
                  <a:srgbClr val="D9D9D9"/>
                </a:solidFill>
              </a:rPr>
              <a:t> allowing for the </a:t>
            </a:r>
            <a:r>
              <a:rPr b="1" lang="en">
                <a:solidFill>
                  <a:srgbClr val="D9D9D9"/>
                </a:solidFill>
              </a:rPr>
              <a:t>storage of diverse data types</a:t>
            </a:r>
            <a:r>
              <a:rPr lang="en">
                <a:solidFill>
                  <a:srgbClr val="D9D9D9"/>
                </a:solidFill>
              </a:rPr>
              <a:t> easily.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192" name="Google Shape;192;p19"/>
          <p:cNvSpPr txBox="1"/>
          <p:nvPr>
            <p:ph idx="4294967295" type="body"/>
          </p:nvPr>
        </p:nvSpPr>
        <p:spPr>
          <a:xfrm>
            <a:off x="29960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Improved Scalability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Designed for cloud integration</a:t>
            </a:r>
            <a:r>
              <a:rPr lang="en">
                <a:solidFill>
                  <a:srgbClr val="D9D9D9"/>
                </a:solidFill>
              </a:rPr>
              <a:t>, supporting horizontal scaling to handle large data volumes efficiently.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193" name="Google Shape;193;p19"/>
          <p:cNvSpPr txBox="1"/>
          <p:nvPr>
            <p:ph idx="4294967295" type="body"/>
          </p:nvPr>
        </p:nvSpPr>
        <p:spPr>
          <a:xfrm>
            <a:off x="599575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Speedy Data Retrieval: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Optimized for quick read/write operations</a:t>
            </a:r>
            <a:r>
              <a:rPr lang="en">
                <a:solidFill>
                  <a:srgbClr val="D9D9D9"/>
                </a:solidFill>
              </a:rPr>
              <a:t>, particularly for unstructured data like JSON - Improving performance.</a:t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75" y="2330525"/>
            <a:ext cx="2771658" cy="267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525" y="2330525"/>
            <a:ext cx="2675174" cy="267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5">
            <a:alphaModFix/>
          </a:blip>
          <a:srcRect b="0" l="0" r="13209" t="15153"/>
          <a:stretch/>
        </p:blipFill>
        <p:spPr>
          <a:xfrm>
            <a:off x="6192400" y="2330525"/>
            <a:ext cx="2736451" cy="26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idx="4294967295" type="title"/>
          </p:nvPr>
        </p:nvSpPr>
        <p:spPr>
          <a:xfrm>
            <a:off x="148450" y="185925"/>
            <a:ext cx="8780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Pros</a:t>
            </a:r>
            <a:r>
              <a:rPr b="1" lang="en"/>
              <a:t> - Switching to a non-relational database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2" name="Google Shape;202;p20"/>
          <p:cNvSpPr txBox="1"/>
          <p:nvPr>
            <p:ph idx="4294967295" type="body"/>
          </p:nvPr>
        </p:nvSpPr>
        <p:spPr>
          <a:xfrm>
            <a:off x="629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Cost-Effectiveness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Lower overhead and maintenance costs </a:t>
            </a:r>
            <a:r>
              <a:rPr lang="en">
                <a:solidFill>
                  <a:srgbClr val="D9D9D9"/>
                </a:solidFill>
              </a:rPr>
              <a:t>due to their schema-less nature and distributed architecture.</a:t>
            </a:r>
            <a:endParaRPr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203" name="Google Shape;203;p20"/>
          <p:cNvSpPr txBox="1"/>
          <p:nvPr>
            <p:ph idx="4294967295" type="body"/>
          </p:nvPr>
        </p:nvSpPr>
        <p:spPr>
          <a:xfrm>
            <a:off x="29960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Real-time Processing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Offer real-time data processing </a:t>
            </a:r>
            <a:r>
              <a:rPr lang="en">
                <a:solidFill>
                  <a:srgbClr val="D9D9D9"/>
                </a:solidFill>
              </a:rPr>
              <a:t>capabilities, which is essential for analytics and big data applications.</a:t>
            </a:r>
            <a:endParaRPr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204" name="Google Shape;204;p20"/>
          <p:cNvSpPr txBox="1"/>
          <p:nvPr>
            <p:ph idx="4294967295" type="body"/>
          </p:nvPr>
        </p:nvSpPr>
        <p:spPr>
          <a:xfrm>
            <a:off x="599575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Developer-Friendly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lang="en">
                <a:solidFill>
                  <a:srgbClr val="D9D9D9"/>
                </a:solidFill>
              </a:rPr>
              <a:t>Provide </a:t>
            </a:r>
            <a:r>
              <a:rPr b="1" lang="en">
                <a:solidFill>
                  <a:srgbClr val="D9D9D9"/>
                </a:solidFill>
              </a:rPr>
              <a:t>APIs for easier and more intuitive data manipulation</a:t>
            </a:r>
            <a:r>
              <a:rPr lang="en">
                <a:solidFill>
                  <a:srgbClr val="D9D9D9"/>
                </a:solidFill>
              </a:rPr>
              <a:t>.</a:t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 rotWithShape="1">
          <a:blip r:embed="rId3">
            <a:alphaModFix/>
          </a:blip>
          <a:srcRect b="1746" l="0" r="0" t="1737"/>
          <a:stretch/>
        </p:blipFill>
        <p:spPr>
          <a:xfrm>
            <a:off x="254175" y="2330525"/>
            <a:ext cx="2771658" cy="267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1525" y="2330525"/>
            <a:ext cx="2675174" cy="267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5">
            <a:alphaModFix/>
          </a:blip>
          <a:srcRect b="1114" l="0" r="0" t="1124"/>
          <a:stretch/>
        </p:blipFill>
        <p:spPr>
          <a:xfrm>
            <a:off x="6192400" y="2330525"/>
            <a:ext cx="2736451" cy="26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idx="4294967295" type="title"/>
          </p:nvPr>
        </p:nvSpPr>
        <p:spPr>
          <a:xfrm>
            <a:off x="148450" y="185925"/>
            <a:ext cx="8780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</a:t>
            </a:r>
            <a:r>
              <a:rPr b="1" lang="en"/>
              <a:t> - Switching to a non-relational database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3" name="Google Shape;213;p21"/>
          <p:cNvSpPr txBox="1"/>
          <p:nvPr>
            <p:ph idx="4294967295" type="body"/>
          </p:nvPr>
        </p:nvSpPr>
        <p:spPr>
          <a:xfrm>
            <a:off x="629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Consistency Concerns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lang="en">
                <a:solidFill>
                  <a:srgbClr val="D9D9D9"/>
                </a:solidFill>
              </a:rPr>
              <a:t>Non-relational databases may </a:t>
            </a:r>
            <a:r>
              <a:rPr b="1" lang="en">
                <a:solidFill>
                  <a:srgbClr val="D9D9D9"/>
                </a:solidFill>
              </a:rPr>
              <a:t>compromise on consistency for faster access</a:t>
            </a:r>
            <a:r>
              <a:rPr lang="en">
                <a:solidFill>
                  <a:srgbClr val="D9D9D9"/>
                </a:solidFill>
              </a:rPr>
              <a:t>, which can be a risk for data integrity.</a:t>
            </a:r>
            <a:endParaRPr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214" name="Google Shape;214;p21"/>
          <p:cNvSpPr txBox="1"/>
          <p:nvPr>
            <p:ph idx="4294967295" type="body"/>
          </p:nvPr>
        </p:nvSpPr>
        <p:spPr>
          <a:xfrm>
            <a:off x="299600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Transactional Support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Handling complex transactions</a:t>
            </a:r>
            <a:r>
              <a:rPr lang="en">
                <a:solidFill>
                  <a:srgbClr val="D9D9D9"/>
                </a:solidFill>
              </a:rPr>
              <a:t> is often </a:t>
            </a:r>
            <a:r>
              <a:rPr b="1" lang="en">
                <a:solidFill>
                  <a:srgbClr val="D9D9D9"/>
                </a:solidFill>
              </a:rPr>
              <a:t>easier in relational databases</a:t>
            </a:r>
            <a:r>
              <a:rPr lang="en">
                <a:solidFill>
                  <a:srgbClr val="D9D9D9"/>
                </a:solidFill>
              </a:rPr>
              <a:t> due to their </a:t>
            </a:r>
            <a:r>
              <a:rPr b="1" lang="en">
                <a:solidFill>
                  <a:srgbClr val="D9D9D9"/>
                </a:solidFill>
              </a:rPr>
              <a:t>ACID compliance.</a:t>
            </a:r>
            <a:endParaRPr b="1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215" name="Google Shape;215;p21"/>
          <p:cNvSpPr txBox="1"/>
          <p:nvPr>
            <p:ph idx="4294967295" type="body"/>
          </p:nvPr>
        </p:nvSpPr>
        <p:spPr>
          <a:xfrm>
            <a:off x="5995750" y="854250"/>
            <a:ext cx="29331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Learning Curve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lang="en">
                <a:solidFill>
                  <a:srgbClr val="D9D9D9"/>
                </a:solidFill>
              </a:rPr>
              <a:t>Teams </a:t>
            </a:r>
            <a:r>
              <a:rPr b="1" lang="en">
                <a:solidFill>
                  <a:srgbClr val="D9D9D9"/>
                </a:solidFill>
              </a:rPr>
              <a:t>may need to learn new query languages</a:t>
            </a:r>
            <a:r>
              <a:rPr lang="en">
                <a:solidFill>
                  <a:srgbClr val="D9D9D9"/>
                </a:solidFill>
              </a:rPr>
              <a:t> and database concepts, which can slow initial progress.</a:t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b="1746" l="0" r="0" t="1737"/>
          <a:stretch/>
        </p:blipFill>
        <p:spPr>
          <a:xfrm>
            <a:off x="254175" y="2330525"/>
            <a:ext cx="2771658" cy="267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1525" y="2330525"/>
            <a:ext cx="2675174" cy="267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 rotWithShape="1">
          <a:blip r:embed="rId5">
            <a:alphaModFix/>
          </a:blip>
          <a:srcRect b="1114" l="0" r="0" t="1124"/>
          <a:stretch/>
        </p:blipFill>
        <p:spPr>
          <a:xfrm>
            <a:off x="6192400" y="2330525"/>
            <a:ext cx="2736451" cy="26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